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FB6D6-76A7-4E82-ADD2-8A81EE242649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707A8-49C4-45D4-BE93-DB95E20AE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5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707A8-49C4-45D4-BE93-DB95E20AE7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0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707A8-49C4-45D4-BE93-DB95E20AE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7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9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8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1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1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2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59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9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9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9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9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A97FD-1DC0-4777-93FC-154535478A3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BE928-1523-402E-8E86-065E42685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8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594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Generative Adversarial Networks (GANs)</a:t>
            </a:r>
            <a:br>
              <a:rPr lang="en-US" sz="6000" b="1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7580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408"/>
          </a:xfrm>
        </p:spPr>
        <p:txBody>
          <a:bodyPr/>
          <a:lstStyle/>
          <a:p>
            <a:r>
              <a:rPr lang="en-US" dirty="0" smtClean="0"/>
              <a:t>Inverse of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9411"/>
            <a:ext cx="10515600" cy="4877552"/>
          </a:xfrm>
        </p:spPr>
        <p:txBody>
          <a:bodyPr/>
          <a:lstStyle/>
          <a:p>
            <a:r>
              <a:rPr lang="en-US" dirty="0"/>
              <a:t>The generator is an inverse convolutional </a:t>
            </a:r>
            <a:r>
              <a:rPr lang="en-US" dirty="0" smtClean="0"/>
              <a:t>network.</a:t>
            </a:r>
          </a:p>
          <a:p>
            <a:r>
              <a:rPr lang="en-US" dirty="0"/>
              <a:t>S</a:t>
            </a:r>
            <a:r>
              <a:rPr lang="en-US" dirty="0" smtClean="0"/>
              <a:t>tandard </a:t>
            </a:r>
            <a:r>
              <a:rPr lang="en-US" dirty="0"/>
              <a:t>convolutional classifier takes an image and </a:t>
            </a:r>
            <a:r>
              <a:rPr lang="en-US" dirty="0" err="1"/>
              <a:t>downsamples</a:t>
            </a:r>
            <a:r>
              <a:rPr lang="en-US" dirty="0"/>
              <a:t> it to produce a </a:t>
            </a:r>
            <a:r>
              <a:rPr lang="en-US" dirty="0" smtClean="0"/>
              <a:t>probability.</a:t>
            </a:r>
          </a:p>
          <a:p>
            <a:r>
              <a:rPr lang="en-US" dirty="0" smtClean="0"/>
              <a:t>The </a:t>
            </a:r>
            <a:r>
              <a:rPr lang="en-US" dirty="0"/>
              <a:t>generator takes a vector of random noise and </a:t>
            </a:r>
            <a:r>
              <a:rPr lang="en-US" dirty="0" err="1"/>
              <a:t>upsamples</a:t>
            </a:r>
            <a:r>
              <a:rPr lang="en-US" dirty="0"/>
              <a:t> it to an image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first throws away data through </a:t>
            </a:r>
            <a:r>
              <a:rPr lang="en-US" dirty="0" err="1"/>
              <a:t>downsampling</a:t>
            </a:r>
            <a:r>
              <a:rPr lang="en-US" dirty="0"/>
              <a:t> techniques like </a:t>
            </a:r>
            <a:r>
              <a:rPr lang="en-US" dirty="0" err="1"/>
              <a:t>maxpooling</a:t>
            </a:r>
            <a:r>
              <a:rPr lang="en-US" dirty="0"/>
              <a:t>, and the second generates new data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01" y="4468365"/>
            <a:ext cx="7392202" cy="21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4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/>
          </a:bodyPr>
          <a:lstStyle/>
          <a:p>
            <a:r>
              <a:rPr lang="en-US" dirty="0"/>
              <a:t>GAN Use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3158"/>
            <a:ext cx="10515600" cy="4973805"/>
          </a:xfrm>
        </p:spPr>
        <p:txBody>
          <a:bodyPr/>
          <a:lstStyle/>
          <a:p>
            <a:r>
              <a:rPr lang="en-US" dirty="0"/>
              <a:t>Text to Image Generation</a:t>
            </a:r>
          </a:p>
          <a:p>
            <a:r>
              <a:rPr lang="en-US" dirty="0"/>
              <a:t>Image to Image Translation</a:t>
            </a:r>
          </a:p>
          <a:p>
            <a:r>
              <a:rPr lang="en-US" dirty="0"/>
              <a:t>Increasing Image Resolution</a:t>
            </a:r>
          </a:p>
          <a:p>
            <a:r>
              <a:rPr lang="en-US" dirty="0"/>
              <a:t>Predicting Next Video Frame</a:t>
            </a:r>
          </a:p>
        </p:txBody>
      </p:sp>
    </p:spTree>
    <p:extLst>
      <p:ext uri="{BB962C8B-B14F-4D97-AF65-F5344CB8AC3E}">
        <p14:creationId xmlns:p14="http://schemas.microsoft.com/office/powerpoint/2010/main" val="112222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031"/>
          </a:xfrm>
        </p:spPr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552" y="1125538"/>
            <a:ext cx="8277726" cy="50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5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0163"/>
          </a:xfrm>
        </p:spPr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50742" y="541537"/>
            <a:ext cx="13404542" cy="71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3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535"/>
          </a:xfrm>
        </p:spPr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906" y="1423792"/>
            <a:ext cx="9423133" cy="51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161"/>
          </a:xfrm>
        </p:spPr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308" y="1825625"/>
            <a:ext cx="8171848" cy="46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7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89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Generative </a:t>
            </a:r>
            <a:r>
              <a:rPr lang="en-US" b="1" dirty="0"/>
              <a:t>Adversarial Networks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26464"/>
            <a:ext cx="10515600" cy="4750499"/>
          </a:xfrm>
        </p:spPr>
        <p:txBody>
          <a:bodyPr/>
          <a:lstStyle/>
          <a:p>
            <a:r>
              <a:rPr lang="en-US" dirty="0" smtClean="0"/>
              <a:t>GANs were introduced in a paper by Ian </a:t>
            </a:r>
            <a:r>
              <a:rPr lang="en-US" dirty="0" err="1" smtClean="0"/>
              <a:t>Goodfellow</a:t>
            </a:r>
            <a:r>
              <a:rPr lang="en-US" dirty="0" smtClean="0"/>
              <a:t> and other researchers at the University of Montreal, including </a:t>
            </a:r>
            <a:r>
              <a:rPr lang="en-US" dirty="0" err="1" smtClean="0"/>
              <a:t>Yoshua</a:t>
            </a:r>
            <a:r>
              <a:rPr lang="en-US" dirty="0" smtClean="0"/>
              <a:t> </a:t>
            </a:r>
            <a:r>
              <a:rPr lang="en-US" dirty="0" err="1" smtClean="0"/>
              <a:t>Bengio</a:t>
            </a:r>
            <a:r>
              <a:rPr lang="en-US" dirty="0" smtClean="0"/>
              <a:t>, in 2014.</a:t>
            </a:r>
          </a:p>
          <a:p>
            <a:r>
              <a:rPr lang="en-US" dirty="0"/>
              <a:t>Generative adversarial networks (GANs) are deep neural net architectures comprised of two nets, pitting one against the other (thus the “adversarial</a:t>
            </a:r>
            <a:r>
              <a:rPr lang="en-US" dirty="0" smtClean="0"/>
              <a:t>”).</a:t>
            </a:r>
          </a:p>
          <a:p>
            <a:r>
              <a:rPr lang="en-US" dirty="0"/>
              <a:t>GANs’ potential is huge, because they can learn to mimic any distribution of data. That is, GANs can be taught to create worlds eerily similar to our own in any domain: images, music, speech, prose.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502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What </a:t>
            </a:r>
            <a:r>
              <a:rPr lang="en-US" b="1" dirty="0"/>
              <a:t>Are Generative Adversarial Networks?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5032"/>
            <a:ext cx="10515600" cy="5021931"/>
          </a:xfrm>
        </p:spPr>
        <p:txBody>
          <a:bodyPr/>
          <a:lstStyle/>
          <a:p>
            <a:r>
              <a:rPr lang="en-US" dirty="0"/>
              <a:t>A Generative Adversarial Network, or GAN, is a type of neural network architecture for generative modeling</a:t>
            </a:r>
            <a:r>
              <a:rPr lang="en-US" dirty="0" smtClean="0"/>
              <a:t>.</a:t>
            </a:r>
          </a:p>
          <a:p>
            <a:r>
              <a:rPr lang="en-US" dirty="0"/>
              <a:t>Generative modeling involves using a model to generate new examples that plausibly come from an existing distribution of </a:t>
            </a:r>
            <a:r>
              <a:rPr lang="en-US" dirty="0" smtClean="0"/>
              <a:t>samples.</a:t>
            </a:r>
          </a:p>
          <a:p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generating new photographs that are generally similar but specifically different from a dataset of existing photographs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1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283"/>
          </a:xfrm>
        </p:spPr>
        <p:txBody>
          <a:bodyPr/>
          <a:lstStyle/>
          <a:p>
            <a:r>
              <a:rPr lang="en-US" dirty="0" smtClean="0"/>
              <a:t>Arts created by GAN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046" y="1443038"/>
            <a:ext cx="9163251" cy="508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6416"/>
          </a:xfrm>
        </p:spPr>
        <p:txBody>
          <a:bodyPr>
            <a:normAutofit/>
          </a:bodyPr>
          <a:lstStyle/>
          <a:p>
            <a:r>
              <a:rPr lang="en-US" dirty="0" smtClean="0"/>
              <a:t>Generator and Discriminator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GAN is a generative model that is trained using two neural network models. One model is called the “</a:t>
            </a:r>
            <a:r>
              <a:rPr lang="en-US" i="1" dirty="0"/>
              <a:t>generator</a:t>
            </a:r>
            <a:r>
              <a:rPr lang="en-US" dirty="0"/>
              <a:t>” or “</a:t>
            </a:r>
            <a:r>
              <a:rPr lang="en-US" i="1" dirty="0"/>
              <a:t>generative network</a:t>
            </a:r>
            <a:r>
              <a:rPr lang="en-US" dirty="0"/>
              <a:t>” model, which learns to generate new plausible samples.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other model is called the “</a:t>
            </a:r>
            <a:r>
              <a:rPr lang="en-US" i="1" dirty="0"/>
              <a:t>discriminator</a:t>
            </a:r>
            <a:r>
              <a:rPr lang="en-US" dirty="0"/>
              <a:t>” or “</a:t>
            </a:r>
            <a:r>
              <a:rPr lang="en-US" i="1" dirty="0"/>
              <a:t>discriminative network</a:t>
            </a:r>
            <a:r>
              <a:rPr lang="en-US" dirty="0"/>
              <a:t>” and learns to differentiate generated examples from real examples</a:t>
            </a:r>
            <a:r>
              <a:rPr lang="en-US" dirty="0" smtClean="0"/>
              <a:t>.</a:t>
            </a:r>
          </a:p>
          <a:p>
            <a:r>
              <a:rPr lang="en-US" dirty="0"/>
              <a:t>The two models are set up in a contest or a game (in a game theory sense) where the generator model seeks to fool the discriminator model, and the discriminator is provided with both examples of real and generated examples.</a:t>
            </a:r>
          </a:p>
        </p:txBody>
      </p:sp>
    </p:spTree>
    <p:extLst>
      <p:ext uri="{BB962C8B-B14F-4D97-AF65-F5344CB8AC3E}">
        <p14:creationId xmlns:p14="http://schemas.microsoft.com/office/powerpoint/2010/main" val="425594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Working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061" y="1835250"/>
            <a:ext cx="10341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2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530"/>
          </a:xfrm>
        </p:spPr>
        <p:txBody>
          <a:bodyPr/>
          <a:lstStyle/>
          <a:p>
            <a:r>
              <a:rPr lang="en-US" dirty="0" smtClean="0"/>
              <a:t>Steps of </a:t>
            </a:r>
            <a:r>
              <a:rPr lang="en-US" dirty="0"/>
              <a:t>GAN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7656"/>
            <a:ext cx="10515600" cy="5089307"/>
          </a:xfrm>
        </p:spPr>
        <p:txBody>
          <a:bodyPr/>
          <a:lstStyle/>
          <a:p>
            <a:r>
              <a:rPr lang="en-US" dirty="0"/>
              <a:t>The generator takes in random numbers and returns an image.</a:t>
            </a:r>
          </a:p>
          <a:p>
            <a:r>
              <a:rPr lang="en-US" dirty="0"/>
              <a:t>This generated image is fed into the discriminator alongside a stream of images taken from the actual, ground-truth dataset.</a:t>
            </a:r>
          </a:p>
          <a:p>
            <a:r>
              <a:rPr lang="en-US" dirty="0"/>
              <a:t>The discriminator takes in both real and fake images and returns probabilities, a number between 0 and 1, with 1 representing a prediction of authenticity and 0 representing fake.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536"/>
          </a:xfrm>
        </p:spPr>
        <p:txBody>
          <a:bodyPr/>
          <a:lstStyle/>
          <a:p>
            <a:r>
              <a:rPr lang="en-US" dirty="0" smtClean="0"/>
              <a:t>Generator Vs Discriminator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3415"/>
            <a:ext cx="10515600" cy="4723548"/>
          </a:xfrm>
        </p:spPr>
        <p:txBody>
          <a:bodyPr/>
          <a:lstStyle/>
          <a:p>
            <a:r>
              <a:rPr lang="en-US" dirty="0" smtClean="0"/>
              <a:t>Generator </a:t>
            </a:r>
            <a:r>
              <a:rPr lang="en-US" dirty="0"/>
              <a:t>alone will just create random noise</a:t>
            </a:r>
            <a:r>
              <a:rPr lang="en-US" dirty="0" smtClean="0"/>
              <a:t>.</a:t>
            </a:r>
          </a:p>
          <a:p>
            <a:r>
              <a:rPr lang="en-US" dirty="0"/>
              <a:t>Conceptually, the discriminator in GAN provides guidance to the generator on what images to create</a:t>
            </a:r>
            <a:r>
              <a:rPr lang="en-US" dirty="0" smtClean="0"/>
              <a:t>.</a:t>
            </a:r>
          </a:p>
          <a:p>
            <a:r>
              <a:rPr lang="en-US" dirty="0"/>
              <a:t>By training with real images and generated images, GAN builds a discriminator to learn what features make images real</a:t>
            </a:r>
            <a:r>
              <a:rPr lang="en-US" dirty="0" smtClean="0"/>
              <a:t>.</a:t>
            </a:r>
          </a:p>
          <a:p>
            <a:r>
              <a:rPr lang="en-US" dirty="0"/>
              <a:t>Then the same discriminator will provide feedback to the generator to create paintings that look like the real </a:t>
            </a:r>
            <a:r>
              <a:rPr lang="en-US" dirty="0" smtClean="0"/>
              <a:t>Monet </a:t>
            </a:r>
            <a:r>
              <a:rPr lang="en-US" dirty="0"/>
              <a:t>paintings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6" y="4586436"/>
            <a:ext cx="6785812" cy="22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0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656"/>
          </a:xfrm>
        </p:spPr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96" y="1593850"/>
            <a:ext cx="10693666" cy="48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4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E56DCF43DE4C4D8F870979CD5E5C58" ma:contentTypeVersion="6" ma:contentTypeDescription="Create a new document." ma:contentTypeScope="" ma:versionID="1f43c302087844f5559c48b112da7653">
  <xsd:schema xmlns:xsd="http://www.w3.org/2001/XMLSchema" xmlns:xs="http://www.w3.org/2001/XMLSchema" xmlns:p="http://schemas.microsoft.com/office/2006/metadata/properties" xmlns:ns2="147bdd63-35b0-4025-ada8-09360d21c940" targetNamespace="http://schemas.microsoft.com/office/2006/metadata/properties" ma:root="true" ma:fieldsID="a9131d05b06a05cfb2f7469e38c63291" ns2:_="">
    <xsd:import namespace="147bdd63-35b0-4025-ada8-09360d21c9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7bdd63-35b0-4025-ada8-09360d21c9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FDD7C9-C36B-4B26-BE88-EBC550F3A591}"/>
</file>

<file path=customXml/itemProps2.xml><?xml version="1.0" encoding="utf-8"?>
<ds:datastoreItem xmlns:ds="http://schemas.openxmlformats.org/officeDocument/2006/customXml" ds:itemID="{D9F91622-46FE-421E-8284-1A34AE2C7C99}"/>
</file>

<file path=customXml/itemProps3.xml><?xml version="1.0" encoding="utf-8"?>
<ds:datastoreItem xmlns:ds="http://schemas.openxmlformats.org/officeDocument/2006/customXml" ds:itemID="{42EE2AF6-33A9-47E9-9CE7-0AFE67017772}"/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405</Words>
  <Application>Microsoft Office PowerPoint</Application>
  <PresentationFormat>Widescreen</PresentationFormat>
  <Paragraphs>41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Generative Adversarial Networks (GANs) </vt:lpstr>
      <vt:lpstr> Generative Adversarial Networks </vt:lpstr>
      <vt:lpstr> What Are Generative Adversarial Networks? </vt:lpstr>
      <vt:lpstr>Arts created by GAN</vt:lpstr>
      <vt:lpstr>Generator and Discriminator</vt:lpstr>
      <vt:lpstr>GAN Working</vt:lpstr>
      <vt:lpstr>Steps of GAN</vt:lpstr>
      <vt:lpstr>Generator Vs Discriminator</vt:lpstr>
      <vt:lpstr>Flow</vt:lpstr>
      <vt:lpstr>Inverse of CNN</vt:lpstr>
      <vt:lpstr>GAN Use Cases</vt:lpstr>
      <vt:lpstr>Application</vt:lpstr>
      <vt:lpstr>Application</vt:lpstr>
      <vt:lpstr>Application</vt:lpstr>
      <vt:lpstr>Application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 (GANs)</dc:title>
  <dc:creator>Ayush Adhikari</dc:creator>
  <cp:lastModifiedBy>Ayush Adhikari</cp:lastModifiedBy>
  <cp:revision>20</cp:revision>
  <dcterms:created xsi:type="dcterms:W3CDTF">2019-07-20T15:44:12Z</dcterms:created>
  <dcterms:modified xsi:type="dcterms:W3CDTF">2020-05-17T13:40:54Z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0x01010060E56DCF43DE4C4D8F870979CD5E5C58</vt:lpwstr>
  </property>
</Properties>
</file>